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7" r:id="rId3"/>
    <p:sldId id="316" r:id="rId4"/>
    <p:sldId id="379" r:id="rId5"/>
    <p:sldId id="386" r:id="rId6"/>
    <p:sldId id="390" r:id="rId7"/>
    <p:sldId id="360" r:id="rId8"/>
    <p:sldId id="362" r:id="rId9"/>
    <p:sldId id="391" r:id="rId10"/>
    <p:sldId id="363" r:id="rId11"/>
    <p:sldId id="364" r:id="rId12"/>
    <p:sldId id="365" r:id="rId13"/>
    <p:sldId id="366" r:id="rId14"/>
    <p:sldId id="367" r:id="rId15"/>
    <p:sldId id="368" r:id="rId16"/>
    <p:sldId id="380" r:id="rId17"/>
    <p:sldId id="381" r:id="rId18"/>
    <p:sldId id="382" r:id="rId19"/>
    <p:sldId id="384" r:id="rId20"/>
    <p:sldId id="385" r:id="rId21"/>
    <p:sldId id="376" r:id="rId22"/>
    <p:sldId id="388" r:id="rId23"/>
    <p:sldId id="389" r:id="rId24"/>
    <p:sldId id="313" r:id="rId25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302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461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862013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0779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 Booyse" initials="CB" lastIdx="23" clrIdx="0">
    <p:extLst>
      <p:ext uri="{19B8F6BF-5375-455C-9EA6-DF929625EA0E}">
        <p15:presenceInfo xmlns:p15="http://schemas.microsoft.com/office/powerpoint/2012/main" userId="C Booyse" providerId="None"/>
      </p:ext>
    </p:extLst>
  </p:cmAuthor>
  <p:cmAuthor id="2" name="Gugulethu Nkambule" initials="GN" lastIdx="1" clrIdx="1">
    <p:extLst>
      <p:ext uri="{19B8F6BF-5375-455C-9EA6-DF929625EA0E}">
        <p15:presenceInfo xmlns:p15="http://schemas.microsoft.com/office/powerpoint/2012/main" userId="S-1-5-21-1981554753-85856005-3289934986-1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000"/>
    <a:srgbClr val="BFBFBF"/>
    <a:srgbClr val="E8E8E8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4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ED4BD7-A81A-4822-9EB4-B8BF01783922}" type="datetimeFigureOut">
              <a:rPr lang="en-ZA"/>
              <a:pPr>
                <a:defRPr/>
              </a:pPr>
              <a:t>2019/05/15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083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083"/>
            <a:ext cx="2946400" cy="49696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/>
            </a:lvl1pPr>
          </a:lstStyle>
          <a:p>
            <a:pPr>
              <a:defRPr/>
            </a:pPr>
            <a:fld id="{3EAF47C0-CC52-4188-8805-1827D4DAA67F}" type="slidenum">
              <a:rPr lang="en-ZA" altLang="en-US"/>
              <a:pPr>
                <a:defRPr/>
              </a:pPr>
              <a:t>‹#›</a:t>
            </a:fld>
            <a:endParaRPr lang="en-Z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307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5630"/>
            <a:ext cx="5435600" cy="4463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988" cy="493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6514" y="0"/>
            <a:ext cx="2947987" cy="493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29671"/>
            <a:ext cx="2947988" cy="493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6514" y="9429671"/>
            <a:ext cx="2947987" cy="493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661988" algn="l"/>
                <a:tab pos="1325563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211DC399-82F1-48F2-9E40-565305FA6CF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DCBE749-25BC-4E89-9156-C726779ACE82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en-US" sz="1300" smtClean="0">
              <a:cs typeface="Arial Unicode MS" pitchFamily="32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995363" y="754184"/>
            <a:ext cx="4805362" cy="37232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3786" tIns="41893" rIns="83786" bIns="41893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5629"/>
            <a:ext cx="5437188" cy="44647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12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9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13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103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14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55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15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71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21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273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22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71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23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6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62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8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23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47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390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00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485B02-91E9-4516-88D1-AAE500AC5906}" type="slidenum">
              <a:rPr lang="en-GB" altLang="en-US" sz="1300" smtClean="0">
                <a:cs typeface="Arial Unicode MS" pitchFamily="32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11</a:t>
            </a:fld>
            <a:endParaRPr lang="en-GB" altLang="en-US" sz="1300" smtClean="0">
              <a:cs typeface="Arial Unicode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62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9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23850"/>
            <a:ext cx="2265363" cy="5992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23850"/>
            <a:ext cx="6648450" cy="5992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13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23850"/>
            <a:ext cx="9066213" cy="933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4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244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331913"/>
            <a:ext cx="4456113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331913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7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3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66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14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803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23850"/>
            <a:ext cx="906621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331913"/>
            <a:ext cx="9066213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4375"/>
            <a:ext cx="10080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9pPr>
    </p:titleStyle>
    <p:bodyStyle>
      <a:lvl1pPr marL="430213" indent="-3238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38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5613" indent="-214313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74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46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18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90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62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10079038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2" y="1798637"/>
            <a:ext cx="9448800" cy="1120775"/>
          </a:xfrm>
        </p:spPr>
        <p:txBody>
          <a:bodyPr/>
          <a:lstStyle/>
          <a:p>
            <a:pPr eaLnBrk="1"/>
            <a:r>
              <a:rPr lang="en-US" altLang="en-US" sz="3600" b="1" dirty="0" smtClean="0">
                <a:solidFill>
                  <a:srgbClr val="00008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3600" b="1" dirty="0" smtClean="0">
                <a:solidFill>
                  <a:srgbClr val="000080"/>
                </a:solidFill>
                <a:latin typeface="Arial Black" panose="020B0A04020102020204" pitchFamily="34" charset="0"/>
              </a:rPr>
            </a:br>
            <a:r>
              <a:rPr lang="en-US" altLang="en-US" sz="32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Exploring the use of assessment feedback to support learning environments in public primary schools in South Africa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8663" y="3551238"/>
            <a:ext cx="8610600" cy="1851025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endParaRPr lang="en-US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endParaRPr lang="en-US" altLang="en-US" sz="24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Dr Gugulethu Nkambule</a:t>
            </a: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Umalusi, South Africa</a:t>
            </a: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endParaRPr lang="en-US" altLang="en-US" sz="24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ZA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Gaborone, Botswana</a:t>
            </a:r>
          </a:p>
          <a:p>
            <a:pPr marL="0" indent="0" algn="ctr" eaLnBrk="1"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ZA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19 – 22 May 2019</a:t>
            </a:r>
            <a:endParaRPr lang="en-US" altLang="en-US" sz="24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Objectives of the study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9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9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This study aims at: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reflecting on the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use of assessment feedback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to support teachers to improve learner performance in primary schools.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shifting the focus of research from the senior grades by investigating the use of assessment feedback in the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lowest end of the system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, namely, the Grades 1-9.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10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Conceptual framework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600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8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		Improving </a:t>
            </a:r>
            <a:r>
              <a:rPr lang="en-GB" altLang="en-US" sz="2800" i="1" dirty="0">
                <a:solidFill>
                  <a:srgbClr val="000080"/>
                </a:solidFill>
                <a:latin typeface="Century Gothic" panose="020B0502020202020204" pitchFamily="34" charset="0"/>
              </a:rPr>
              <a:t>the quality of teaching and learning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00553" y="6817796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11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3135312" y="731837"/>
            <a:ext cx="12192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22288" y="1357313"/>
            <a:ext cx="413702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altLang="en-US" sz="2400" b="1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Organisational </a:t>
            </a:r>
            <a:r>
              <a:rPr lang="en-GB" altLang="en-US" sz="2400" b="1" i="1" dirty="0">
                <a:solidFill>
                  <a:srgbClr val="000080"/>
                </a:solidFill>
                <a:latin typeface="Century Gothic" panose="020B0502020202020204" pitchFamily="34" charset="0"/>
              </a:rPr>
              <a:t>support theory </a:t>
            </a:r>
            <a:endParaRPr lang="en-GB" altLang="en-US" sz="2400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107112" y="854075"/>
            <a:ext cx="838200" cy="639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497512" y="1613842"/>
            <a:ext cx="4028721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400" b="1" i="1" dirty="0">
                <a:solidFill>
                  <a:srgbClr val="000080"/>
                </a:solidFill>
                <a:latin typeface="Century Gothic" panose="020B0502020202020204" pitchFamily="34" charset="0"/>
              </a:rPr>
              <a:t>policy </a:t>
            </a:r>
            <a:r>
              <a:rPr lang="en-GB" altLang="en-US" sz="2400" b="1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framework for </a:t>
            </a:r>
            <a:r>
              <a:rPr lang="en-GB" altLang="en-US" sz="24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improving the quality of education </a:t>
            </a:r>
            <a:endParaRPr lang="en-GB" altLang="en-US" sz="2400" b="1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712" y="3579237"/>
            <a:ext cx="3832224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Focuses on how </a:t>
            </a:r>
            <a:r>
              <a:rPr lang="en-GB" altLang="en-US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well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 </a:t>
            </a:r>
            <a:r>
              <a:rPr lang="en-GB" altLang="en-US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organisation meets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4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socio-emotional needs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of its employees.</a:t>
            </a:r>
            <a:endParaRPr lang="en-GB" altLang="en-US" sz="2400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97512" y="3172936"/>
            <a:ext cx="4583113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GB" altLang="en-US" sz="24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Informed by goal number 6 of the UNESCO’s ‘Education for All’ (EFA), </a:t>
            </a:r>
            <a:endParaRPr lang="en-ZA" sz="2400" b="1" dirty="0"/>
          </a:p>
        </p:txBody>
      </p:sp>
      <p:sp>
        <p:nvSpPr>
          <p:cNvPr id="16" name="Down Arrow 15"/>
          <p:cNvSpPr/>
          <p:nvPr/>
        </p:nvSpPr>
        <p:spPr bwMode="auto">
          <a:xfrm>
            <a:off x="1916112" y="2188310"/>
            <a:ext cx="609600" cy="137404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Z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Curved Left Arrow 19"/>
          <p:cNvSpPr/>
          <p:nvPr/>
        </p:nvSpPr>
        <p:spPr bwMode="auto">
          <a:xfrm>
            <a:off x="9002712" y="4084637"/>
            <a:ext cx="923925" cy="1948646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Z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Curved Right Arrow 20"/>
          <p:cNvSpPr/>
          <p:nvPr/>
        </p:nvSpPr>
        <p:spPr bwMode="auto">
          <a:xfrm>
            <a:off x="315912" y="4959510"/>
            <a:ext cx="990600" cy="1216152"/>
          </a:xfrm>
          <a:prstGeom prst="curv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Z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7783512" y="2789237"/>
            <a:ext cx="381000" cy="383699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ZA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Research questions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8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following two research questions underpinned the study:</a:t>
            </a:r>
          </a:p>
          <a:p>
            <a:pPr marL="620713" indent="-514350">
              <a:buFont typeface="+mj-lt"/>
              <a:buAutoNum type="arabicParenR"/>
              <a:defRPr/>
            </a:pP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How do primary school teachers experience external assessment feedback support in a South African school district? </a:t>
            </a:r>
          </a:p>
          <a:p>
            <a:pPr marL="620713" indent="-514350">
              <a:buAutoNum type="arabicParenR"/>
              <a:defRPr/>
            </a:pP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How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do primary school teachers experience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internal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assessment feedback support in a South African school district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?</a:t>
            </a:r>
          </a:p>
          <a:p>
            <a:pPr marL="106363" indent="0">
              <a:buNone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These questions lead to reasoning / substantiation on how assessment feedback can be used to enhance the teaching and learning environment.</a:t>
            </a:r>
            <a:endParaRPr lang="en-GB" altLang="en-US" sz="2800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12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Research Methodology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 </a:t>
            </a:r>
            <a:r>
              <a:rPr lang="en-GB" altLang="en-US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qualitative research approach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, located in the interpretative paradigm.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 </a:t>
            </a:r>
            <a:r>
              <a:rPr lang="en-GB" altLang="en-US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case study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was conducted in three primary schools offering grades 1-9 in one circuit office in the Nkangala school district in the Mpumalanga province in South Africa.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Participants: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3 principals, 8 HODs and 9 PL1 teachers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13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7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Data Collection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Individual and </a:t>
            </a:r>
            <a:r>
              <a:rPr lang="en-GB" altLang="en-US" dirty="0">
                <a:solidFill>
                  <a:srgbClr val="000080"/>
                </a:solidFill>
                <a:latin typeface="Century Gothic" panose="020B0502020202020204" pitchFamily="34" charset="0"/>
              </a:rPr>
              <a:t>focus group </a:t>
            </a: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interviews.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Documents analysis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Non-participant observation</a:t>
            </a:r>
            <a:endParaRPr lang="en-GB" altLang="en-US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14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5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Data Analysis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30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3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Content analysis </a:t>
            </a:r>
            <a:r>
              <a:rPr lang="en-GB" altLang="en-US" sz="30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– was used to analyse the data that was collected from the interviews, documents and observation.</a:t>
            </a:r>
            <a:endParaRPr lang="en-GB" altLang="en-US" sz="3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endParaRPr lang="en-GB" altLang="en-US" sz="18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3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How conducted?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Coding, categorising, looking for recurring patterns, similarities, inconsistencies, or contradictions was followed to analyse the data.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Categories, patterns and emerging themes were linked to the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research questions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and discussed in relation to the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relevant literature.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15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3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082768"/>
              </p:ext>
            </p:extLst>
          </p:nvPr>
        </p:nvGraphicFramePr>
        <p:xfrm>
          <a:off x="620712" y="427038"/>
          <a:ext cx="8458202" cy="622284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14802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535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dirty="0" smtClean="0">
                          <a:effectLst/>
                          <a:latin typeface="Century Gothic" panose="020B0502020202020204" pitchFamily="34" charset="0"/>
                        </a:rPr>
                        <a:t>Findings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Comment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1876302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Annual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off-site workshops 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are</a:t>
                      </a:r>
                      <a:r>
                        <a:rPr lang="en-GB" altLang="en-US" sz="24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conducted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240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These workshops do not provide 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teachers with information on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how to support learners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en-ZA" sz="2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2400" b="0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656406"/>
                  </a:ext>
                </a:extLst>
              </a:tr>
              <a:tr h="1626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Primary school teachers received training on the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national intervention strategies.</a:t>
                      </a:r>
                      <a:endParaRPr lang="en-GB" altLang="en-US" sz="24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altLang="en-US" sz="240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national interventions did not provide guidance on 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supporting teachers</a:t>
                      </a:r>
                      <a:r>
                        <a:rPr lang="en-GB" altLang="en-US" sz="240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to deal with 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learners with learning difficulties</a:t>
                      </a:r>
                      <a:r>
                        <a:rPr lang="en-GB" altLang="en-US" sz="240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in class.</a:t>
                      </a:r>
                      <a:r>
                        <a:rPr lang="en-ZA" sz="2400" dirty="0" smtClean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2400" b="0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  <a:tr h="934371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 proposal was made to conduct the off-site workshops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during school holidays.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This could help to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circumvent the loss of time for teaching and learning.</a:t>
                      </a:r>
                      <a:endParaRPr lang="en-GB" altLang="en-US" sz="2400" b="1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1504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893814"/>
              </p:ext>
            </p:extLst>
          </p:nvPr>
        </p:nvGraphicFramePr>
        <p:xfrm>
          <a:off x="620712" y="960438"/>
          <a:ext cx="8458202" cy="540044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14802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682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dirty="0" smtClean="0">
                          <a:effectLst/>
                          <a:latin typeface="Century Gothic" panose="020B0502020202020204" pitchFamily="34" charset="0"/>
                        </a:rPr>
                        <a:t>Findings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Comment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1518677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curriculum support is perceived as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intended mostly to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ensure compliance with prescripts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altLang="en-US" sz="2400" b="0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These curriculum support seldom focussed on the use of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assessment feedback to support teachers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to improve learner performance.</a:t>
                      </a:r>
                      <a:endParaRPr lang="en-GB" altLang="en-US" sz="2400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656406"/>
                  </a:ext>
                </a:extLst>
              </a:tr>
              <a:tr h="1566593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Internal support focuses on phase and subject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meetings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, observing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classroom teaching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, and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controlling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of learner books and portfolios.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However, there was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evidence of the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use of assessment feedback to support teachers 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to improve learner performance.</a:t>
                      </a:r>
                      <a:endParaRPr lang="en-ZA" sz="2400" kern="1200" baseline="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3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444812"/>
              </p:ext>
            </p:extLst>
          </p:nvPr>
        </p:nvGraphicFramePr>
        <p:xfrm>
          <a:off x="620712" y="655638"/>
          <a:ext cx="8458202" cy="487679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14802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719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dirty="0" smtClean="0">
                          <a:effectLst/>
                          <a:latin typeface="Century Gothic" panose="020B0502020202020204" pitchFamily="34" charset="0"/>
                        </a:rPr>
                        <a:t>Findings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Comment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20580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Inadequate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human resources 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in the form of subject advisors</a:t>
                      </a:r>
                      <a:r>
                        <a:rPr lang="en-GB" altLang="en-US" sz="24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and HODs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en-GB" altLang="en-US" sz="24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Insufficient</a:t>
                      </a:r>
                      <a:r>
                        <a:rPr lang="en-GB" altLang="en-US" sz="240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subject advisors and HODs 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hinder effective support for teachers.</a:t>
                      </a:r>
                      <a:r>
                        <a:rPr lang="en-ZA" sz="2400" dirty="0" smtClean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2400" b="0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656406"/>
                  </a:ext>
                </a:extLst>
              </a:tr>
              <a:tr h="2099073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HODs guide teachers in subjects which they had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no or limited knowledge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learner-educator ratio system 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of the DBE limits the appointment of teachers in schools.</a:t>
                      </a:r>
                      <a:endParaRPr lang="en-GB" altLang="en-US" sz="2400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3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704020"/>
              </p:ext>
            </p:extLst>
          </p:nvPr>
        </p:nvGraphicFramePr>
        <p:xfrm>
          <a:off x="696912" y="503238"/>
          <a:ext cx="8382002" cy="565086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228757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53245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700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dirty="0" smtClean="0">
                          <a:effectLst/>
                          <a:latin typeface="Century Gothic" panose="020B0502020202020204" pitchFamily="34" charset="0"/>
                        </a:rPr>
                        <a:t>Findings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Comment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1737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Grades 1-9 teachers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do not participate in projects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offered in certain sectors in some provinces in 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4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altLang="en-US" sz="24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en-GB" altLang="en-US" sz="24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There is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lack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of additional support</a:t>
                      </a:r>
                      <a:r>
                        <a:rPr lang="en-GB" altLang="en-US" sz="2400" b="0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for primary school teachers as the focus is on the high schools.</a:t>
                      </a:r>
                      <a:r>
                        <a:rPr lang="en-ZA" sz="2400" b="0" dirty="0" smtClean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2400" b="0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656406"/>
                  </a:ext>
                </a:extLst>
              </a:tr>
              <a:tr h="2755533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documents, meetings and workshop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did not specify the kind of support 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for teachers to improve learner performance.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There is no focus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on the </a:t>
                      </a:r>
                      <a:r>
                        <a:rPr lang="en-GB" altLang="en-US" sz="2400" b="1" baseline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use of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assessment feedback to support teachers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to improve learner performance</a:t>
                      </a:r>
                      <a:endParaRPr lang="en-ZA" sz="2400" b="0" kern="1200" baseline="0" dirty="0" smtClean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81013" y="92075"/>
            <a:ext cx="9066212" cy="933450"/>
          </a:xfrm>
        </p:spPr>
        <p:txBody>
          <a:bodyPr/>
          <a:lstStyle/>
          <a:p>
            <a:r>
              <a:rPr lang="en-GB" altLang="en-US" sz="4000" b="1" smtClean="0">
                <a:solidFill>
                  <a:srgbClr val="000080"/>
                </a:solidFill>
                <a:latin typeface="Century Gothic" panose="020B0502020202020204" pitchFamily="34" charset="0"/>
              </a:rPr>
              <a:t>PRESENTATION OUTLINE</a:t>
            </a:r>
            <a:endParaRPr lang="en-ZA" altLang="en-US" sz="4000" b="1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81013" y="1025525"/>
            <a:ext cx="9066212" cy="54530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Problem statement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Objectives of the study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Conceptual framework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Research questions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Research methodology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Data collection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Data analysis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Findings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Conclusion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Recommendations</a:t>
            </a: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8393113" y="6751638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ZA" altLang="en-US">
                <a:solidFill>
                  <a:srgbClr val="002060"/>
                </a:solidFill>
                <a:latin typeface="Century Gothic" panose="020B0502020202020204" pitchFamily="34" charset="0"/>
              </a:rPr>
              <a:t>2</a:t>
            </a:r>
            <a:endParaRPr lang="en-US" altLang="en-US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34778"/>
              </p:ext>
            </p:extLst>
          </p:nvPr>
        </p:nvGraphicFramePr>
        <p:xfrm>
          <a:off x="620712" y="503237"/>
          <a:ext cx="8458202" cy="272208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14802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7394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dirty="0" smtClean="0">
                          <a:effectLst/>
                          <a:latin typeface="Century Gothic" panose="020B0502020202020204" pitchFamily="34" charset="0"/>
                        </a:rPr>
                        <a:t>Findings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200" b="1" dirty="0" smtClean="0">
                          <a:solidFill>
                            <a:schemeClr val="l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Comment</a:t>
                      </a:r>
                      <a:endParaRPr lang="en-ZA" sz="32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1982585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ANA results were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below the national target of 60%</a:t>
                      </a:r>
                      <a:r>
                        <a:rPr lang="en-GB" altLang="en-US" sz="24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 DBE officials </a:t>
                      </a:r>
                      <a:r>
                        <a:rPr lang="en-GB" altLang="en-US" sz="24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did not use the ANA results to support teaching and learning</a:t>
                      </a:r>
                      <a:r>
                        <a:rPr lang="en-GB" altLang="en-US" sz="24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in the underperforming schools.</a:t>
                      </a:r>
                      <a:endParaRPr lang="en-GB" altLang="en-US" sz="2400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Conclusion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Consistent problem?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DBE officials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did not 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use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ANA 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results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to 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support teachers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in schools which were consistently achieving below the national target.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At the time of conducting the study, there were </a:t>
            </a:r>
            <a:r>
              <a:rPr lang="en-GB" altLang="en-US" sz="26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no measures in place to use assessment feedback to support teachers 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to deal with learners with poor reading and who cannot answer questions requiring critical thinking and problem solving skills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DBE has rolled out the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Early Grade Reading Assessment (EGRA) tools 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for the foundation phase, which identify ways of teaching reading in African languages.</a:t>
            </a:r>
            <a:endParaRPr lang="en-GB" altLang="en-US" sz="26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21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Conclusion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6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How could support be done?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Strengthen the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on-site support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for teachers.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McKinney (2009: 86) advised that when learners perform below the level of achievement,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levels of support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should be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contextualised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and made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appropriate to the challenges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experienced.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err="1" smtClean="0">
                <a:solidFill>
                  <a:srgbClr val="000080"/>
                </a:solidFill>
                <a:latin typeface="Century Gothic" panose="020B0502020202020204" pitchFamily="34" charset="0"/>
              </a:rPr>
              <a:t>Capraro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 et al. (2011: 3) states that teachers must decide which specific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knowledge, skills, attitudes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and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beliefs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warrant assessment;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at what point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and for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what specific purpose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they should be assessed; and which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tools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might best accomplish these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classroom-based assessments.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22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6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Recommendations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endParaRPr lang="en-GB" altLang="en-US" sz="26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GB" altLang="en-US" sz="2700" dirty="0">
                <a:solidFill>
                  <a:srgbClr val="000080"/>
                </a:solidFill>
                <a:latin typeface="Century Gothic" panose="020B0502020202020204" pitchFamily="34" charset="0"/>
              </a:rPr>
              <a:t>This study recommends that the use of assessment feedback to support primary school teachers should focus on </a:t>
            </a:r>
            <a:r>
              <a:rPr lang="en-GB" altLang="en-US" sz="27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enhancing the teacher content knowledge, the choice of teaching strategies, the setting of quality tasks, and improving the feedback practices</a:t>
            </a:r>
            <a:r>
              <a:rPr lang="en-GB" altLang="en-US" sz="2700" dirty="0">
                <a:solidFill>
                  <a:srgbClr val="000080"/>
                </a:solidFill>
                <a:latin typeface="Century Gothic" panose="020B0502020202020204" pitchFamily="34" charset="0"/>
              </a:rPr>
              <a:t> in order to improve teaching and learning</a:t>
            </a:r>
            <a:r>
              <a:rPr lang="en-GB" altLang="en-US" sz="27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DBE should focus </a:t>
            </a: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on developing programmes to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improve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poor reading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 well as enhancing the </a:t>
            </a: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ability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of learners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to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answer questions requiring critical and problem solving skills.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endParaRPr lang="en-GB" altLang="en-US" sz="27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350464" y="6827838"/>
            <a:ext cx="441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23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363" indent="0">
              <a:buFont typeface="Wingdings" panose="05000000000000000000" pitchFamily="2" charset="2"/>
              <a:buNone/>
            </a:pPr>
            <a:endParaRPr lang="en-ZA" altLang="en-US" smtClean="0"/>
          </a:p>
          <a:p>
            <a:pPr marL="106363" indent="0">
              <a:buFont typeface="Wingdings" panose="05000000000000000000" pitchFamily="2" charset="2"/>
              <a:buNone/>
            </a:pPr>
            <a:endParaRPr lang="en-ZA" altLang="en-US" smtClean="0"/>
          </a:p>
          <a:p>
            <a:pPr marL="106363" indent="0">
              <a:buFont typeface="Wingdings" panose="05000000000000000000" pitchFamily="2" charset="2"/>
              <a:buNone/>
            </a:pPr>
            <a:endParaRPr lang="en-ZA" altLang="en-US" smtClean="0">
              <a:latin typeface="Century Gothic" panose="020B0502020202020204" pitchFamily="34" charset="0"/>
            </a:endParaRPr>
          </a:p>
          <a:p>
            <a:pPr marL="106363" indent="0" algn="ctr">
              <a:buFont typeface="Wingdings" panose="05000000000000000000" pitchFamily="2" charset="2"/>
              <a:buNone/>
            </a:pPr>
            <a:r>
              <a:rPr lang="en-ZA" altLang="en-US" sz="4800" b="1" smtClean="0">
                <a:solidFill>
                  <a:srgbClr val="000080"/>
                </a:solidFill>
                <a:latin typeface="Century Gothic" panose="020B0502020202020204" pitchFamily="34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Problem </a:t>
            </a:r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statement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Poor learner performance of South African primary school learners in national, regional and international benchmarking assessments.</a:t>
            </a:r>
          </a:p>
          <a:p>
            <a:pPr marL="106363" indent="0">
              <a:buNone/>
              <a:defRPr/>
            </a:pPr>
            <a:endParaRPr lang="en-GB" altLang="en-US" sz="18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Reasons for poor performance?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Inadequate and limited knowledge of teachers to cope with implementation of curriculum reforms and the interpretation of assessments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myriad of curricular changes and national testing in public primary schools.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Poor reading and inability of learners requiring critical thinking and problem solving skills.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8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8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30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ZA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What is assessment?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subject assessment guidelines defines assessment as a </a:t>
            </a:r>
            <a:r>
              <a:rPr lang="en-GB" altLang="en-US" sz="2400" b="1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“continuous </a:t>
            </a:r>
            <a:r>
              <a:rPr lang="en-GB" altLang="en-US" sz="2400" b="1" i="1" dirty="0">
                <a:solidFill>
                  <a:srgbClr val="000080"/>
                </a:solidFill>
                <a:latin typeface="Century Gothic" panose="020B0502020202020204" pitchFamily="34" charset="0"/>
              </a:rPr>
              <a:t>planned process of identifying, gathering and interpreting information about the performance of learners, using various forms of assessment” </a:t>
            </a:r>
            <a:r>
              <a:rPr lang="en-GB" altLang="en-US" sz="2400" i="1" dirty="0">
                <a:solidFill>
                  <a:srgbClr val="000080"/>
                </a:solidFill>
                <a:latin typeface="Century Gothic" panose="020B0502020202020204" pitchFamily="34" charset="0"/>
              </a:rPr>
              <a:t>(</a:t>
            </a:r>
            <a:r>
              <a:rPr lang="en-GB" altLang="en-US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DBE, 2012: 97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The Great School Partnership (2015) defines assessment as the </a:t>
            </a:r>
            <a:r>
              <a:rPr lang="en-GB" altLang="en-US" sz="2400" b="1" i="1" dirty="0">
                <a:solidFill>
                  <a:srgbClr val="000080"/>
                </a:solidFill>
                <a:latin typeface="Century Gothic" panose="020B0502020202020204" pitchFamily="34" charset="0"/>
              </a:rPr>
              <a:t>use of variety of methods or tools by teachers to evaluate, measure, and document the academic readiness, learning, progress, skill acquisition, or educational needs of students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Assessment, in the context of this study, refers to the </a:t>
            </a: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systemic collection, review, and use of information about education programmes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undertaken for the purpose of improving learning and development.</a:t>
            </a:r>
            <a:endParaRPr lang="en-GB" altLang="en-US" sz="2400" i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b="1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ZA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Purpose of assessment / reasons for conducting assessment: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generating and collecting evidence of 	achievement;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i="1" dirty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sz="24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evaluating this evidence;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recording the findings;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i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using this information to understand and thereby assist the learner’s development in order to improve the process of learning and teaching</a:t>
            </a:r>
          </a:p>
          <a:p>
            <a:pPr marL="106363" indent="0">
              <a:buNone/>
              <a:defRPr/>
            </a:pPr>
            <a:endParaRPr lang="en-GB" altLang="en-US" sz="18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4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What is assessment feedback?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Assessment feedback refers to the use of information about learning programmes / results to </a:t>
            </a:r>
            <a:r>
              <a:rPr lang="en-GB" altLang="en-US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improve subsequent </a:t>
            </a: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learning and development.</a:t>
            </a:r>
            <a:endParaRPr lang="en-GB" altLang="en-US" sz="2400" i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400" i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2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012192"/>
              </p:ext>
            </p:extLst>
          </p:nvPr>
        </p:nvGraphicFramePr>
        <p:xfrm>
          <a:off x="620712" y="427038"/>
          <a:ext cx="8458202" cy="605764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3197831364"/>
                    </a:ext>
                  </a:extLst>
                </a:gridCol>
                <a:gridCol w="4114802">
                  <a:extLst>
                    <a:ext uri="{9D8B030D-6E8A-4147-A177-3AD203B41FA5}">
                      <a16:colId xmlns:a16="http://schemas.microsoft.com/office/drawing/2014/main" val="1328492906"/>
                    </a:ext>
                  </a:extLst>
                </a:gridCol>
              </a:tblGrid>
              <a:tr h="1096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en-US" sz="2400" kern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Formative assessment </a:t>
                      </a:r>
                      <a:r>
                        <a:rPr lang="en-GB" altLang="en-US" sz="2400" i="1" kern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(assessment as/ for learning</a:t>
                      </a:r>
                      <a:r>
                        <a:rPr lang="en-GB" altLang="en-US" sz="2400" kern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ZA" sz="2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4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Summative assessment </a:t>
                      </a:r>
                      <a:r>
                        <a:rPr lang="en-GB" altLang="en-US" sz="2400" i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(assessment of learning</a:t>
                      </a:r>
                      <a:r>
                        <a:rPr lang="en-GB" altLang="en-US" sz="24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ZA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2400" b="1" dirty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0849"/>
                  </a:ext>
                </a:extLst>
              </a:tr>
              <a:tr h="9542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To identify learners’ weaknesses and strengths; teachers to provide specialised academic support and educational programmes</a:t>
                      </a:r>
                      <a:endParaRPr lang="en-ZA" sz="2000" dirty="0" smtClean="0"/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en-GB" altLang="en-US" sz="2000" b="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en-GB" altLang="en-US" sz="2000" dirty="0" smtClean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947057"/>
                  </a:ext>
                </a:extLst>
              </a:tr>
              <a:tr h="954279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identifies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baseline information 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about learners’ achievements to inform instruction.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captures the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culmination of learners’ achievements 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within a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 specified time frame</a:t>
                      </a: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656406"/>
                  </a:ext>
                </a:extLst>
              </a:tr>
              <a:tr h="877783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occurs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throughout the school year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occurs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at the end of an academic unit or academic year.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383574"/>
                  </a:ext>
                </a:extLst>
              </a:tr>
              <a:tr h="877783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all about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giving feedback to learners 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on their progress in order to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improve their performance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purpose is to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document what learners have learnt</a:t>
                      </a: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en-GB" altLang="en-US" sz="2000" b="1" dirty="0">
                        <a:solidFill>
                          <a:srgbClr val="00008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5041"/>
                  </a:ext>
                </a:extLst>
              </a:tr>
              <a:tr h="1146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quality feedback </a:t>
                      </a:r>
                      <a:r>
                        <a:rPr lang="en-GB" altLang="en-US" sz="2000" b="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provided help learners to reach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their full potential.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do little or nothing </a:t>
                      </a:r>
                      <a:r>
                        <a:rPr lang="en-GB" altLang="en-US" sz="2000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to shape </a:t>
                      </a:r>
                      <a:r>
                        <a:rPr lang="en-GB" altLang="en-US" sz="2000" b="1" dirty="0" smtClean="0">
                          <a:solidFill>
                            <a:srgbClr val="000080"/>
                          </a:solidFill>
                          <a:latin typeface="Century Gothic" panose="020B0502020202020204" pitchFamily="34" charset="0"/>
                        </a:rPr>
                        <a:t>future instruction.</a:t>
                      </a:r>
                      <a:endParaRPr lang="en-ZA" sz="2000" b="0" dirty="0" smtClean="0">
                        <a:solidFill>
                          <a:srgbClr val="00008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35098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9263" y="6827837"/>
            <a:ext cx="57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GB" altLang="en-US" sz="40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1055687"/>
            <a:ext cx="9066213" cy="5260975"/>
          </a:xfrm>
        </p:spPr>
        <p:txBody>
          <a:bodyPr/>
          <a:lstStyle/>
          <a:p>
            <a:pPr marL="106363" indent="0">
              <a:buNone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Emphasis in assessment -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UNESCO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(2015: 189): the ‘quality education for all’ during standardised testing.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NCLB Act 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(2001) and </a:t>
            </a: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Race to the Top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 of the United 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States 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(</a:t>
            </a:r>
            <a:r>
              <a:rPr lang="en-GB" altLang="en-US" sz="2600" dirty="0" err="1" smtClean="0">
                <a:solidFill>
                  <a:srgbClr val="000080"/>
                </a:solidFill>
                <a:latin typeface="Century Gothic" panose="020B0502020202020204" pitchFamily="34" charset="0"/>
              </a:rPr>
              <a:t>McGuinn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, 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2012; </a:t>
            </a:r>
            <a:r>
              <a:rPr lang="en-GB" altLang="en-US" sz="2600" dirty="0" err="1">
                <a:solidFill>
                  <a:srgbClr val="000080"/>
                </a:solidFill>
                <a:latin typeface="Century Gothic" panose="020B0502020202020204" pitchFamily="34" charset="0"/>
              </a:rPr>
              <a:t>Ransford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 et al., 2009; </a:t>
            </a:r>
            <a:r>
              <a:rPr lang="en-GB" altLang="en-US" sz="2600" dirty="0" err="1">
                <a:solidFill>
                  <a:srgbClr val="000080"/>
                </a:solidFill>
                <a:latin typeface="Century Gothic" panose="020B0502020202020204" pitchFamily="34" charset="0"/>
              </a:rPr>
              <a:t>Minstroop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 &amp; </a:t>
            </a:r>
            <a:r>
              <a:rPr lang="en-GB" altLang="en-US" sz="2600" dirty="0" err="1">
                <a:solidFill>
                  <a:srgbClr val="000080"/>
                </a:solidFill>
                <a:latin typeface="Century Gothic" panose="020B0502020202020204" pitchFamily="34" charset="0"/>
              </a:rPr>
              <a:t>Sundermann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, 2009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): common academic standards and assessment.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6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South Africa: 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raising 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learner test scores in Grades 1 to 9 and enhancing the quality of 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teaching 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(DBE, 2011; 2013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) and performance in </a:t>
            </a:r>
            <a:r>
              <a:rPr lang="en-GB" altLang="en-US" sz="2600" dirty="0">
                <a:solidFill>
                  <a:srgbClr val="000080"/>
                </a:solidFill>
                <a:latin typeface="Century Gothic" panose="020B0502020202020204" pitchFamily="34" charset="0"/>
              </a:rPr>
              <a:t>international testing (TIMMS, PIRLS and </a:t>
            </a:r>
            <a:r>
              <a:rPr lang="en-GB" altLang="en-US" sz="26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SACMEQ).</a:t>
            </a:r>
            <a:endParaRPr lang="en-GB" altLang="en-US" sz="26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6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6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ZA" altLang="en-US" sz="40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8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How to improve?  </a:t>
            </a:r>
          </a:p>
          <a:p>
            <a:pPr marL="106363" indent="0">
              <a:buNone/>
              <a:defRPr/>
            </a:pP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Important lessons learnt from the Annual National Assessments (ANA) implementation have been incorporated in the new National Integrated Assessment Framework (NIAF), which includes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three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different, yet complimentary </a:t>
            </a:r>
            <a:r>
              <a:rPr lang="en-GB" altLang="en-US" sz="2800" b="1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tiers of assessment, </a:t>
            </a:r>
            <a:r>
              <a:rPr lang="en-GB" altLang="en-US" sz="28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namely: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Systemic evaluations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Diagnostic assessment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altLang="en-US" sz="2400" dirty="0" smtClean="0">
                <a:solidFill>
                  <a:srgbClr val="000080"/>
                </a:solidFill>
                <a:latin typeface="Century Gothic" panose="020B0502020202020204" pitchFamily="34" charset="0"/>
              </a:rPr>
              <a:t>Summative assessment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8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2288" y="122238"/>
            <a:ext cx="9066212" cy="933450"/>
          </a:xfrm>
        </p:spPr>
        <p:txBody>
          <a:bodyPr/>
          <a:lstStyle/>
          <a:p>
            <a:r>
              <a:rPr lang="en-ZA" altLang="en-US" sz="40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Literature review</a:t>
            </a:r>
            <a:endParaRPr lang="en-ZA" altLang="en-US" sz="4000" b="1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4825" y="808037"/>
            <a:ext cx="9066213" cy="55086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sz="2800" dirty="0" smtClean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106363" indent="0">
              <a:buNone/>
            </a:pPr>
            <a:r>
              <a:rPr lang="en-ZA" sz="28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Why investigating assessment feedback</a:t>
            </a:r>
            <a:r>
              <a:rPr lang="en-ZA" dirty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To date, there is not enough research that has been conducted on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assessment feedback </a:t>
            </a: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to support primary school teachers to improve learner performance.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Contextualised research is needed </a:t>
            </a:r>
            <a:r>
              <a:rPr lang="en-GB" altLang="en-US" sz="28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to justify reasons for using assessment feedback </a:t>
            </a:r>
            <a:r>
              <a:rPr lang="en-GB" altLang="en-US" sz="2800" dirty="0">
                <a:solidFill>
                  <a:srgbClr val="000080"/>
                </a:solidFill>
                <a:latin typeface="Century Gothic" panose="020B0502020202020204" pitchFamily="34" charset="0"/>
              </a:rPr>
              <a:t>to enhance performance.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en-US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9413875" y="6827838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ZA" altLang="en-US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9</a:t>
            </a:r>
            <a:endParaRPr lang="en-US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CC"/>
      </a:accent2>
      <a:accent3>
        <a:srgbClr val="FFFFFF"/>
      </a:accent3>
      <a:accent4>
        <a:srgbClr val="000000"/>
      </a:accent4>
      <a:accent5>
        <a:srgbClr val="A5A5A5"/>
      </a:accent5>
      <a:accent6>
        <a:srgbClr val="BFBFBF"/>
      </a:accent6>
      <a:hlink>
        <a:srgbClr val="7F7F7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4596</TotalTime>
  <Words>1489</Words>
  <Application>Microsoft Office PowerPoint</Application>
  <PresentationFormat>Custom</PresentationFormat>
  <Paragraphs>202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 Unicode MS</vt:lpstr>
      <vt:lpstr>MS Gothic</vt:lpstr>
      <vt:lpstr>Arial</vt:lpstr>
      <vt:lpstr>Arial Black</vt:lpstr>
      <vt:lpstr>Calibri</vt:lpstr>
      <vt:lpstr>Century Gothic</vt:lpstr>
      <vt:lpstr>Symbol</vt:lpstr>
      <vt:lpstr>Times New Roman</vt:lpstr>
      <vt:lpstr>Wingdings</vt:lpstr>
      <vt:lpstr>1_Office Theme</vt:lpstr>
      <vt:lpstr> Exploring the use of assessment feedback to support learning environments in public primary schools in South Africa</vt:lpstr>
      <vt:lpstr>PRESENTATION OUTLINE</vt:lpstr>
      <vt:lpstr>Problem statement</vt:lpstr>
      <vt:lpstr>Literature review</vt:lpstr>
      <vt:lpstr>Literature review</vt:lpstr>
      <vt:lpstr>PowerPoint Presentation</vt:lpstr>
      <vt:lpstr>Literature review</vt:lpstr>
      <vt:lpstr>Literature review</vt:lpstr>
      <vt:lpstr>Literature review</vt:lpstr>
      <vt:lpstr>Objectives of the study</vt:lpstr>
      <vt:lpstr>Conceptual framework</vt:lpstr>
      <vt:lpstr>Research questions</vt:lpstr>
      <vt:lpstr>Research Methodology</vt:lpstr>
      <vt:lpstr>Data Collection</vt:lpstr>
      <vt:lpstr>Data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Conclusion</vt:lpstr>
      <vt:lpstr>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 and Here  Date   Speaker</dc:title>
  <dc:creator>Cindy Thomas</dc:creator>
  <cp:lastModifiedBy>Agnes Mohale</cp:lastModifiedBy>
  <cp:revision>393</cp:revision>
  <cp:lastPrinted>2019-04-25T13:32:22Z</cp:lastPrinted>
  <dcterms:modified xsi:type="dcterms:W3CDTF">2019-05-15T12:55:24Z</dcterms:modified>
</cp:coreProperties>
</file>